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</p:sldMasterIdLst>
  <p:notesMasterIdLst>
    <p:notesMasterId r:id="rId12"/>
  </p:notesMasterIdLst>
  <p:sldIdLst>
    <p:sldId id="1447" r:id="rId3"/>
    <p:sldId id="1442" r:id="rId4"/>
    <p:sldId id="1443" r:id="rId5"/>
    <p:sldId id="280" r:id="rId6"/>
    <p:sldId id="1454" r:id="rId7"/>
    <p:sldId id="1455" r:id="rId8"/>
    <p:sldId id="1444" r:id="rId9"/>
    <p:sldId id="283" r:id="rId10"/>
    <p:sldId id="144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94"/>
  </p:normalViewPr>
  <p:slideViewPr>
    <p:cSldViewPr snapToGrid="0" snapToObjects="1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9C5AB7-7E00-4A47-8773-499DAB225907}" type="datetimeFigureOut">
              <a:rPr lang="en-US" smtClean="0"/>
              <a:t>2/27/24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B614F9-D80B-3743-A802-9CA623291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082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3F723FD-DE31-471E-AFA9-C1F23C43565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23690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565DD7-732E-42E5-A120-4A037493688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27519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57066" indent="-291179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64717" indent="-23294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30604" indent="-23294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96491" indent="-23294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14D1680-6877-0147-946B-ED0C235815DF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charset="0"/>
                <a:ea typeface="ＭＳ Ｐゴシック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010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D1BA9-0E75-4B16-AF66-B336DDC8136B}" type="datetime1">
              <a:rPr lang="en-US" smtClean="0"/>
              <a:t>2/27/24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175BB-8A8C-9B4E-BE1F-B6F851CBF6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082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8D2A2-C2A9-4C2D-9A81-88030247654C}" type="datetime1">
              <a:rPr lang="en-US" smtClean="0"/>
              <a:t>2/27/24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175BB-8A8C-9B4E-BE1F-B6F851CBF6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538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FFA5-EB62-4F55-92D7-CE0D8A6EC46C}" type="datetime1">
              <a:rPr lang="en-US" smtClean="0"/>
              <a:t>2/27/24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175BB-8A8C-9B4E-BE1F-B6F851CBF6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557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46B64-FEA8-1F48-B3E6-1734670E4DC6}" type="datetimeFigureOut">
              <a:rPr lang="en-US" smtClean="0"/>
              <a:t>2/27/24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B88AA-B5DF-9A4E-BFDA-0EB3C476A9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4119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46B64-FEA8-1F48-B3E6-1734670E4DC6}" type="datetimeFigureOut">
              <a:rPr lang="en-US" smtClean="0"/>
              <a:t>2/27/24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B88AA-B5DF-9A4E-BFDA-0EB3C476A9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1395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46B64-FEA8-1F48-B3E6-1734670E4DC6}" type="datetimeFigureOut">
              <a:rPr lang="en-US" smtClean="0"/>
              <a:t>2/27/24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B88AA-B5DF-9A4E-BFDA-0EB3C476A9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0085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46B64-FEA8-1F48-B3E6-1734670E4DC6}" type="datetimeFigureOut">
              <a:rPr lang="en-US" smtClean="0"/>
              <a:t>2/27/24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B88AA-B5DF-9A4E-BFDA-0EB3C476A9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6998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46B64-FEA8-1F48-B3E6-1734670E4DC6}" type="datetimeFigureOut">
              <a:rPr lang="en-US" smtClean="0"/>
              <a:t>2/27/24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B88AA-B5DF-9A4E-BFDA-0EB3C476A9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6447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46B64-FEA8-1F48-B3E6-1734670E4DC6}" type="datetimeFigureOut">
              <a:rPr lang="en-US" smtClean="0"/>
              <a:t>2/27/24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3754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46B64-FEA8-1F48-B3E6-1734670E4DC6}" type="datetimeFigureOut">
              <a:rPr lang="en-US" smtClean="0"/>
              <a:t>2/27/24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B88AA-B5DF-9A4E-BFDA-0EB3C476A9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857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46B64-FEA8-1F48-B3E6-1734670E4DC6}" type="datetimeFigureOut">
              <a:rPr lang="en-US" smtClean="0"/>
              <a:t>2/27/24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B88AA-B5DF-9A4E-BFDA-0EB3C476A9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430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81116-6A97-411B-BC6F-CF87E0E2A22E}" type="datetime1">
              <a:rPr lang="en-US" smtClean="0"/>
              <a:t>2/27/24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175BB-8A8C-9B4E-BE1F-B6F851CBF6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3032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46B64-FEA8-1F48-B3E6-1734670E4DC6}" type="datetimeFigureOut">
              <a:rPr lang="en-US" smtClean="0"/>
              <a:t>2/27/24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B88AA-B5DF-9A4E-BFDA-0EB3C476A9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1793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46B64-FEA8-1F48-B3E6-1734670E4DC6}" type="datetimeFigureOut">
              <a:rPr lang="en-US" smtClean="0"/>
              <a:t>2/27/24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B88AA-B5DF-9A4E-BFDA-0EB3C476A9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1193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46B64-FEA8-1F48-B3E6-1734670E4DC6}" type="datetimeFigureOut">
              <a:rPr lang="en-US" smtClean="0"/>
              <a:t>2/27/24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B88AA-B5DF-9A4E-BFDA-0EB3C476A9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7573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 with SP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7"/>
          <p:cNvSpPr txBox="1">
            <a:spLocks/>
          </p:cNvSpPr>
          <p:nvPr userDrawn="1"/>
        </p:nvSpPr>
        <p:spPr>
          <a:xfrm>
            <a:off x="101600" y="6069013"/>
            <a:ext cx="2743200" cy="685800"/>
          </a:xfrm>
          <a:prstGeom prst="rect">
            <a:avLst/>
          </a:prstGeom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fld id="{D1C668EF-7578-1542-9960-31BD46ADBFF4}" type="datetime1">
              <a:rPr lang="en-US" sz="2000" smtClean="0">
                <a:solidFill>
                  <a:srgbClr val="FFFFFF"/>
                </a:solidFill>
              </a:rPr>
              <a:pPr algn="ctr" eaLnBrk="1" hangingPunct="1">
                <a:defRPr/>
              </a:pPr>
              <a:t>2/27/24</a:t>
            </a:fld>
            <a:endParaRPr lang="en-PH" sz="200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4" y="228600"/>
            <a:ext cx="10871200" cy="9906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816864" y="1600200"/>
            <a:ext cx="10871200" cy="4495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28315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9CB13-EAEB-47E3-91C6-59BF0C882AF8}" type="datetime1">
              <a:rPr lang="en-US" smtClean="0"/>
              <a:t>2/27/24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175BB-8A8C-9B4E-BE1F-B6F851CBF6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040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E6423-7517-4E0D-9351-31F0F69BEABC}" type="datetime1">
              <a:rPr lang="en-US" smtClean="0"/>
              <a:t>2/27/24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175BB-8A8C-9B4E-BE1F-B6F851CBF6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429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AC415-57F1-4355-AEA2-C324FD7EA18A}" type="datetime1">
              <a:rPr lang="en-US" smtClean="0"/>
              <a:t>2/27/24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175BB-8A8C-9B4E-BE1F-B6F851CBF6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904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2A00D-BFD9-4E70-9DCA-911D384CDD28}" type="datetime1">
              <a:rPr lang="en-US" smtClean="0"/>
              <a:t>2/27/24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175BB-8A8C-9B4E-BE1F-B6F851CBF6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643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7C255-C698-4531-81E6-4FCBBF7507F6}" type="datetime1">
              <a:rPr lang="en-US" smtClean="0"/>
              <a:t>2/27/24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175BB-8A8C-9B4E-BE1F-B6F851CBF6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312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A33AD-1873-4183-A10B-D124C6212407}" type="datetime1">
              <a:rPr lang="en-US" smtClean="0"/>
              <a:t>2/27/24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175BB-8A8C-9B4E-BE1F-B6F851CBF6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55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D472C-E0C9-4837-95C6-0AD95627F202}" type="datetime1">
              <a:rPr lang="en-US" smtClean="0"/>
              <a:t>2/27/24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175BB-8A8C-9B4E-BE1F-B6F851CBF6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203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441559-1951-4D1F-B235-7C7044ADCF1D}" type="datetime1">
              <a:rPr lang="en-US" smtClean="0"/>
              <a:t>2/27/24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175BB-8A8C-9B4E-BE1F-B6F851CBF6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55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46B64-FEA8-1F48-B3E6-1734670E4DC6}" type="datetimeFigureOut">
              <a:rPr lang="en-US" smtClean="0"/>
              <a:t>2/27/24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B88AA-B5DF-9A4E-BFDA-0EB3C476A9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647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48852" y="5091762"/>
            <a:ext cx="5875644" cy="1264588"/>
          </a:xfrm>
        </p:spPr>
        <p:txBody>
          <a:bodyPr anchor="ctr"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US" sz="2800" b="1" i="1" dirty="0"/>
              <a:t>Latin America Tobacco Control</a:t>
            </a:r>
            <a:br>
              <a:rPr lang="en-US" sz="2800" b="1" i="1" dirty="0"/>
            </a:br>
            <a:r>
              <a:rPr lang="en-US" sz="2800" b="1" i="1" dirty="0"/>
              <a:t>Leadership Program</a:t>
            </a:r>
            <a:br>
              <a:rPr lang="en-US" sz="2800" b="1" i="1" dirty="0"/>
            </a:br>
            <a:r>
              <a:rPr lang="en-US" sz="2800" b="1" i="1" dirty="0"/>
              <a:t>Group:________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13500" r="1" b="1"/>
          <a:stretch/>
        </p:blipFill>
        <p:spPr>
          <a:xfrm>
            <a:off x="0" y="0"/>
            <a:ext cx="12191996" cy="457199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126E481-B945-4179-BD79-05E96E9B2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814132" y="5264106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981950" y="6356353"/>
            <a:ext cx="2057400" cy="365125"/>
          </a:xfrm>
        </p:spPr>
        <p:txBody>
          <a:bodyPr>
            <a:normAutofit/>
          </a:bodyPr>
          <a:lstStyle/>
          <a:p>
            <a:pPr defTabSz="457200">
              <a:spcAft>
                <a:spcPts val="600"/>
              </a:spcAft>
            </a:pPr>
            <a:fld id="{B13175BB-8A8C-9B4E-BE1F-B6F851CBF6E8}" type="slidenum">
              <a:rPr lang="en-US">
                <a:solidFill>
                  <a:srgbClr val="FFFFFF">
                    <a:alpha val="80000"/>
                  </a:srgbClr>
                </a:solidFill>
                <a:latin typeface="Calibri"/>
              </a:rPr>
              <a:pPr defTabSz="457200">
                <a:spcAft>
                  <a:spcPts val="600"/>
                </a:spcAft>
              </a:pPr>
              <a:t>1</a:t>
            </a:fld>
            <a:endParaRPr lang="en-US">
              <a:solidFill>
                <a:srgbClr val="FFFFFF">
                  <a:alpha val="80000"/>
                </a:srgb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51191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C608BEB-860E-4094-8511-78603564A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050" cy="68580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12488"/>
            <a:ext cx="2899189" cy="4363844"/>
          </a:xfrm>
        </p:spPr>
        <p:txBody>
          <a:bodyPr anchor="t">
            <a:normAutofit/>
          </a:bodyPr>
          <a:lstStyle/>
          <a:p>
            <a:r>
              <a:rPr lang="en-US" sz="4000" b="1" i="1">
                <a:solidFill>
                  <a:srgbClr val="FFFFFF"/>
                </a:solidFill>
              </a:rPr>
              <a:t>A Shared Vision for Tobacco Control</a:t>
            </a:r>
            <a:br>
              <a:rPr lang="en-US" sz="4000" b="1" i="1">
                <a:solidFill>
                  <a:srgbClr val="FFFFFF"/>
                </a:solidFill>
              </a:rPr>
            </a:br>
            <a:r>
              <a:rPr lang="en-US" sz="4000" b="1" i="1">
                <a:solidFill>
                  <a:srgbClr val="FFFFFF"/>
                </a:solidFill>
              </a:rPr>
              <a:t>Where do you want to go?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C6E15D1-BC77-F34C-A6A4-E349BF924D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80855" y="1412489"/>
            <a:ext cx="3427283" cy="4363844"/>
          </a:xfrm>
        </p:spPr>
        <p:txBody>
          <a:bodyPr>
            <a:normAutofit/>
          </a:bodyPr>
          <a:lstStyle/>
          <a:p>
            <a:r>
              <a:rPr lang="en-US" sz="2000"/>
              <a:t>(Insert vision narrative here)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F16A8D4-FE87-4604-88B2-394B5D1EB4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29871" y="1412488"/>
            <a:ext cx="0" cy="365760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4E0F3A-70CD-694A-9236-B3AFF015B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51604" y="1412489"/>
            <a:ext cx="3197701" cy="4363844"/>
          </a:xfrm>
        </p:spPr>
        <p:txBody>
          <a:bodyPr>
            <a:normAutofit/>
          </a:bodyPr>
          <a:lstStyle/>
          <a:p>
            <a:r>
              <a:rPr lang="en-US" sz="2000"/>
              <a:t>(Insert vision picture here)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202366" y="6356350"/>
            <a:ext cx="2151434" cy="365125"/>
          </a:xfrm>
        </p:spPr>
        <p:txBody>
          <a:bodyPr>
            <a:norm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B13175BB-8A8C-9B4E-BE1F-B6F851CBF6E8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7151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US" sz="4000" b="1" i="1">
                <a:solidFill>
                  <a:srgbClr val="FFFFFF"/>
                </a:solidFill>
              </a:rPr>
              <a:t>Where are you now?</a:t>
            </a:r>
            <a:br>
              <a:rPr lang="en-US" sz="4000" b="1" i="1">
                <a:solidFill>
                  <a:srgbClr val="FFFFFF"/>
                </a:solidFill>
              </a:rPr>
            </a:br>
            <a:r>
              <a:rPr lang="en-US" sz="4000" b="1" i="1">
                <a:solidFill>
                  <a:srgbClr val="FFFFFF"/>
                </a:solidFill>
              </a:rPr>
              <a:t>(Current Situation)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B3C1FFB9-BA9C-8A49-A489-1BB7A533E30C}"/>
              </a:ext>
            </a:extLst>
          </p:cNvPr>
          <p:cNvSpPr>
            <a:spLocks/>
          </p:cNvSpPr>
          <p:nvPr/>
        </p:nvSpPr>
        <p:spPr>
          <a:xfrm>
            <a:off x="4288221" y="750440"/>
            <a:ext cx="7186024" cy="4379444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marL="0" marR="0" lvl="0" indent="0" algn="l" defTabSz="4343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5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(Summarize current situation here in 5 bullet points or less.)</a:t>
            </a: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/>
          </p:cNvSpPr>
          <p:nvPr/>
        </p:nvSpPr>
        <p:spPr>
          <a:xfrm>
            <a:off x="9654579" y="5905733"/>
            <a:ext cx="407003" cy="29862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4343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70"/>
              </a:spcAft>
              <a:buClrTx/>
              <a:buSzTx/>
              <a:buFontTx/>
              <a:buNone/>
              <a:tabLst/>
              <a:defRPr/>
            </a:pPr>
            <a:fld id="{B13175BB-8A8C-9B4E-BE1F-B6F851CBF6E8}" type="slidenum">
              <a:rPr kumimoji="0" lang="en-US" sz="855" b="0" i="0" u="none" strike="noStrike" kern="1200" cap="none" spc="0" normalizeH="0" baseline="0" noProof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43434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57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DBFACBE-8603-4240-9A70-3B445EC6AECA}"/>
              </a:ext>
            </a:extLst>
          </p:cNvPr>
          <p:cNvSpPr txBox="1"/>
          <p:nvPr/>
        </p:nvSpPr>
        <p:spPr>
          <a:xfrm>
            <a:off x="4326587" y="5575684"/>
            <a:ext cx="7302937" cy="9587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343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1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What </a:t>
            </a:r>
            <a:r>
              <a:rPr kumimoji="0" lang="en-US" sz="171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area of tobacco control </a:t>
            </a:r>
            <a:r>
              <a:rPr kumimoji="0" lang="en-US" sz="171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do you need to focus on first, to start the process of change?</a:t>
            </a:r>
          </a:p>
          <a:p>
            <a:pPr marL="0" marR="0" lvl="0" indent="0" algn="l" defTabSz="43434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71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__________________________________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8776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6668" y="5741557"/>
            <a:ext cx="11678664" cy="830997"/>
          </a:xfrm>
          <a:prstGeom prst="rect">
            <a:avLst/>
          </a:prstGeom>
          <a:noFill/>
          <a:ln w="28575" cmpd="sng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Key constraint – the “weakest leg”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(PRIORITY)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Specific problem related to the key constraint or barrier: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62E3A84-E09D-A340-A261-D1D1E58854D9}"/>
              </a:ext>
            </a:extLst>
          </p:cNvPr>
          <p:cNvSpPr txBox="1"/>
          <p:nvPr/>
        </p:nvSpPr>
        <p:spPr>
          <a:xfrm>
            <a:off x="601162" y="1161294"/>
            <a:ext cx="288117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Area of TC: ______________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2D7E6F3-8F35-BE49-86DA-653B170D92BB}"/>
              </a:ext>
            </a:extLst>
          </p:cNvPr>
          <p:cNvSpPr txBox="1"/>
          <p:nvPr/>
        </p:nvSpPr>
        <p:spPr>
          <a:xfrm>
            <a:off x="4773473" y="2959510"/>
            <a:ext cx="3799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(Insert photo of your spidergram here)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7AB25AC-4326-D946-8341-5C79EAB6E93A}"/>
              </a:ext>
            </a:extLst>
          </p:cNvPr>
          <p:cNvSpPr txBox="1">
            <a:spLocks/>
          </p:cNvSpPr>
          <p:nvPr/>
        </p:nvSpPr>
        <p:spPr>
          <a:xfrm>
            <a:off x="601162" y="391704"/>
            <a:ext cx="5334197" cy="11389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700" b="1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Why is there a difference? </a:t>
            </a:r>
            <a:br>
              <a:rPr kumimoji="0" lang="en-US" sz="3700" b="1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r>
              <a:rPr kumimoji="0" lang="en-US" sz="2400" b="1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The Spidergram</a:t>
            </a:r>
            <a:br>
              <a:rPr kumimoji="0" lang="en-US" sz="3700" b="1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endParaRPr kumimoji="0" lang="en-US" sz="37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975194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Box 107"/>
          <p:cNvSpPr txBox="1"/>
          <p:nvPr/>
        </p:nvSpPr>
        <p:spPr>
          <a:xfrm>
            <a:off x="10048571" y="4013855"/>
            <a:ext cx="16518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Specific problem: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DFA3009-A732-D04B-9D2E-4E3C2BC9CDB6}"/>
              </a:ext>
            </a:extLst>
          </p:cNvPr>
          <p:cNvSpPr txBox="1"/>
          <p:nvPr/>
        </p:nvSpPr>
        <p:spPr>
          <a:xfrm>
            <a:off x="381000" y="6334623"/>
            <a:ext cx="1131944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Which ROOT CAUSE will you act on first?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62D01138-5103-DF44-9402-04996571F172}"/>
              </a:ext>
            </a:extLst>
          </p:cNvPr>
          <p:cNvSpPr txBox="1"/>
          <p:nvPr/>
        </p:nvSpPr>
        <p:spPr>
          <a:xfrm>
            <a:off x="9777706" y="1766928"/>
            <a:ext cx="187988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Key Constraint/Weakest leg (Priority):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5377E6-790D-F84C-A4B9-DE73572A6EA8}"/>
              </a:ext>
            </a:extLst>
          </p:cNvPr>
          <p:cNvSpPr txBox="1"/>
          <p:nvPr/>
        </p:nvSpPr>
        <p:spPr>
          <a:xfrm>
            <a:off x="3274144" y="2844146"/>
            <a:ext cx="5111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(Insert photo of fishbone/root cause analysis here.)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FD08739-5E36-4F69-DB0F-E5BFBE254DB2}"/>
              </a:ext>
            </a:extLst>
          </p:cNvPr>
          <p:cNvSpPr txBox="1"/>
          <p:nvPr/>
        </p:nvSpPr>
        <p:spPr>
          <a:xfrm>
            <a:off x="381000" y="338711"/>
            <a:ext cx="609600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Why is there a difference? </a:t>
            </a:r>
            <a:b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Root Cause Analysis – The Fishbone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D60895-E024-772E-2366-0CF05B8D60FC}"/>
              </a:ext>
            </a:extLst>
          </p:cNvPr>
          <p:cNvSpPr txBox="1"/>
          <p:nvPr/>
        </p:nvSpPr>
        <p:spPr>
          <a:xfrm>
            <a:off x="342744" y="1064012"/>
            <a:ext cx="11468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(Insert photo of fishbone/root cause analysis here. Indicate the key constraint and specific problem as the head of the fish.)</a:t>
            </a:r>
          </a:p>
        </p:txBody>
      </p:sp>
    </p:spTree>
    <p:extLst>
      <p:ext uri="{BB962C8B-B14F-4D97-AF65-F5344CB8AC3E}">
        <p14:creationId xmlns:p14="http://schemas.microsoft.com/office/powerpoint/2010/main" val="2687601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9721" y="1491344"/>
            <a:ext cx="10972800" cy="5083627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What action will you take to address the root cause? Summarize your strategy to address the root cause of your TC spider’s “weakest leg” in a brief statement: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7FB3A8F-986A-37E0-5F89-4B889395D88E}"/>
              </a:ext>
            </a:extLst>
          </p:cNvPr>
          <p:cNvSpPr txBox="1">
            <a:spLocks/>
          </p:cNvSpPr>
          <p:nvPr/>
        </p:nvSpPr>
        <p:spPr>
          <a:xfrm>
            <a:off x="589721" y="175988"/>
            <a:ext cx="10515600" cy="11587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What do we need to change?</a:t>
            </a:r>
            <a:br>
              <a:rPr kumimoji="0" lang="en-US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</a:b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Calibri" panose="020F0502020204030204" pitchFamily="34" charset="0"/>
              </a:rPr>
              <a:t>Strategic Move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12580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/>
          <p:cNvSpPr>
            <a:spLocks noChangeArrowheads="1"/>
          </p:cNvSpPr>
          <p:nvPr/>
        </p:nvSpPr>
        <p:spPr bwMode="auto">
          <a:xfrm>
            <a:off x="2438400" y="277816"/>
            <a:ext cx="7772400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charset="0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1B0D6B1-C209-6A46-B09F-6A232D38269E}"/>
              </a:ext>
            </a:extLst>
          </p:cNvPr>
          <p:cNvSpPr txBox="1"/>
          <p:nvPr/>
        </p:nvSpPr>
        <p:spPr>
          <a:xfrm>
            <a:off x="4306532" y="3087329"/>
            <a:ext cx="4366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(Insert photo of your stakeholder map here.)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06CD020-96F4-57A3-E15D-0FE59A5AE151}"/>
              </a:ext>
            </a:extLst>
          </p:cNvPr>
          <p:cNvSpPr txBox="1">
            <a:spLocks/>
          </p:cNvSpPr>
          <p:nvPr/>
        </p:nvSpPr>
        <p:spPr>
          <a:xfrm>
            <a:off x="457200" y="277815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Who is your intended audience?</a:t>
            </a:r>
            <a:br>
              <a:rPr kumimoji="0" lang="en-US" sz="36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r>
              <a:rPr kumimoji="0" lang="en-US" sz="27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Stakeholder Mapping</a:t>
            </a:r>
            <a:endParaRPr kumimoji="0" lang="en-US" sz="44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292E35B-1363-9E58-3856-95512E2553B6}"/>
              </a:ext>
            </a:extLst>
          </p:cNvPr>
          <p:cNvSpPr txBox="1"/>
          <p:nvPr/>
        </p:nvSpPr>
        <p:spPr>
          <a:xfrm>
            <a:off x="539789" y="5527400"/>
            <a:ext cx="11336526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Who is your critical stakeholder audience? Describe a representative member of that audience.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6159083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Your selected audience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13175BB-8A8C-9B4E-BE1F-B6F851CBF6E8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id="{0ED8D4AE-FAE5-5569-35AC-FD392B7E4053}"/>
              </a:ext>
            </a:extLst>
          </p:cNvPr>
          <p:cNvGraphicFramePr>
            <a:graphicFrameLocks noGrp="1"/>
          </p:cNvGraphicFramePr>
          <p:nvPr/>
        </p:nvGraphicFramePr>
        <p:xfrm>
          <a:off x="304855" y="1659458"/>
          <a:ext cx="11408174" cy="48175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04087">
                  <a:extLst>
                    <a:ext uri="{9D8B030D-6E8A-4147-A177-3AD203B41FA5}">
                      <a16:colId xmlns:a16="http://schemas.microsoft.com/office/drawing/2014/main" val="1847998243"/>
                    </a:ext>
                  </a:extLst>
                </a:gridCol>
                <a:gridCol w="5704087">
                  <a:extLst>
                    <a:ext uri="{9D8B030D-6E8A-4147-A177-3AD203B41FA5}">
                      <a16:colId xmlns:a16="http://schemas.microsoft.com/office/drawing/2014/main" val="3879892352"/>
                    </a:ext>
                  </a:extLst>
                </a:gridCol>
              </a:tblGrid>
              <a:tr h="88614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Who is your primary stakeholder audience? 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5428978"/>
                  </a:ext>
                </a:extLst>
              </a:tr>
              <a:tr h="51340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do you want him/her/them to do? </a:t>
                      </a:r>
                      <a:endParaRPr lang="en-US" sz="18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4047424"/>
                  </a:ext>
                </a:extLst>
              </a:tr>
              <a:tr h="126592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will move them to act and do what you want? Identify the key benefit for your audience. </a:t>
                      </a:r>
                      <a:endParaRPr lang="en-US" sz="18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9532106"/>
                  </a:ext>
                </a:extLst>
              </a:tr>
              <a:tr h="88614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can you reach them? What other communication channels can you use? </a:t>
                      </a:r>
                      <a:endParaRPr lang="en-US" sz="18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0142111"/>
                  </a:ext>
                </a:extLst>
              </a:tr>
              <a:tr h="126592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How will you know if your advocacy message to your selected audience has been successful? </a:t>
                      </a:r>
                      <a:endParaRPr lang="en-US" sz="18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9287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97278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53C269E-76FD-2D20-9038-1234170A7BF3}"/>
              </a:ext>
            </a:extLst>
          </p:cNvPr>
          <p:cNvSpPr txBox="1"/>
          <p:nvPr/>
        </p:nvSpPr>
        <p:spPr>
          <a:xfrm>
            <a:off x="2040194" y="1662354"/>
            <a:ext cx="915032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Share your communication strategy with us, as if we were your selected audience. Be creative. Be brief. No more than 3 minutes/5 slides, using the photos from your Photovoice.</a:t>
            </a:r>
          </a:p>
        </p:txBody>
      </p:sp>
    </p:spTree>
    <p:extLst>
      <p:ext uri="{BB962C8B-B14F-4D97-AF65-F5344CB8AC3E}">
        <p14:creationId xmlns:p14="http://schemas.microsoft.com/office/powerpoint/2010/main" val="382848209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383</Words>
  <Application>Microsoft Macintosh PowerPoint</Application>
  <PresentationFormat>Widescreen</PresentationFormat>
  <Paragraphs>39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1_Office Theme</vt:lpstr>
      <vt:lpstr>Office Theme</vt:lpstr>
      <vt:lpstr>Latin America Tobacco Control Leadership Program Group:________</vt:lpstr>
      <vt:lpstr>A Shared Vision for Tobacco Control Where do you want to go?</vt:lpstr>
      <vt:lpstr>Where are you now? (Current Situation)</vt:lpstr>
      <vt:lpstr>PowerPoint Presentation</vt:lpstr>
      <vt:lpstr>PowerPoint Presentation</vt:lpstr>
      <vt:lpstr>PowerPoint Presentation</vt:lpstr>
      <vt:lpstr>PowerPoint Presentation</vt:lpstr>
      <vt:lpstr>Your selected audience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Latin America Tobacco Control Leadership Program Group:________</dc:title>
  <dc:creator>Annette David</dc:creator>
  <cp:lastModifiedBy>Annette David</cp:lastModifiedBy>
  <cp:revision>7</cp:revision>
  <dcterms:created xsi:type="dcterms:W3CDTF">2019-03-25T03:34:03Z</dcterms:created>
  <dcterms:modified xsi:type="dcterms:W3CDTF">2024-02-27T16:07:43Z</dcterms:modified>
</cp:coreProperties>
</file>